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69" r:id="rId2"/>
    <p:sldId id="257" r:id="rId3"/>
    <p:sldId id="258" r:id="rId4"/>
    <p:sldId id="271" r:id="rId5"/>
    <p:sldId id="297" r:id="rId6"/>
    <p:sldId id="299" r:id="rId7"/>
    <p:sldId id="298" r:id="rId8"/>
    <p:sldId id="272" r:id="rId9"/>
    <p:sldId id="276" r:id="rId10"/>
    <p:sldId id="277" r:id="rId11"/>
    <p:sldId id="278" r:id="rId12"/>
    <p:sldId id="289" r:id="rId13"/>
    <p:sldId id="286" r:id="rId14"/>
    <p:sldId id="268" r:id="rId15"/>
    <p:sldId id="302" r:id="rId16"/>
    <p:sldId id="301" r:id="rId17"/>
    <p:sldId id="280" r:id="rId18"/>
    <p:sldId id="259" r:id="rId19"/>
    <p:sldId id="266" r:id="rId20"/>
    <p:sldId id="281" r:id="rId21"/>
    <p:sldId id="260" r:id="rId22"/>
    <p:sldId id="282" r:id="rId23"/>
    <p:sldId id="263" r:id="rId24"/>
    <p:sldId id="264" r:id="rId25"/>
    <p:sldId id="262" r:id="rId26"/>
    <p:sldId id="285" r:id="rId27"/>
    <p:sldId id="296" r:id="rId28"/>
    <p:sldId id="273" r:id="rId29"/>
    <p:sldId id="274" r:id="rId30"/>
    <p:sldId id="275" r:id="rId31"/>
    <p:sldId id="291" r:id="rId32"/>
    <p:sldId id="284" r:id="rId33"/>
    <p:sldId id="283" r:id="rId34"/>
    <p:sldId id="292" r:id="rId35"/>
    <p:sldId id="293" r:id="rId36"/>
    <p:sldId id="270" r:id="rId37"/>
    <p:sldId id="287" r:id="rId38"/>
    <p:sldId id="290" r:id="rId39"/>
    <p:sldId id="267" r:id="rId40"/>
    <p:sldId id="288" r:id="rId41"/>
    <p:sldId id="300"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736" autoAdjust="0"/>
  </p:normalViewPr>
  <p:slideViewPr>
    <p:cSldViewPr snapToObjects="1">
      <p:cViewPr varScale="1">
        <p:scale>
          <a:sx n="52" d="100"/>
          <a:sy n="52" d="100"/>
        </p:scale>
        <p:origin x="192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8DAE59-0E5C-4D48-A3EE-B826444B26CA}" type="datetimeFigureOut">
              <a:rPr lang="en-US" smtClean="0"/>
              <a:t>1/15/2019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5776D-AF6F-4AEC-8A6E-08F0BD76F3F7}" type="slidenum">
              <a:rPr lang="en-US" smtClean="0"/>
              <a:t>‹#›</a:t>
            </a:fld>
            <a:endParaRPr lang="en-US"/>
          </a:p>
        </p:txBody>
      </p:sp>
    </p:spTree>
    <p:extLst>
      <p:ext uri="{BB962C8B-B14F-4D97-AF65-F5344CB8AC3E}">
        <p14:creationId xmlns:p14="http://schemas.microsoft.com/office/powerpoint/2010/main" val="2466017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Do you know what those words mean?</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What’s a monument?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 structure, often made of stone, put in place to help people remember a person or event The Bennington Battle Monument</a:t>
            </a:r>
            <a:r>
              <a:rPr lang="en-US" sz="1200" kern="1200" baseline="0" dirty="0" smtClean="0">
                <a:solidFill>
                  <a:schemeClr val="tx1"/>
                </a:solidFill>
                <a:effectLst/>
                <a:latin typeface="+mn-lt"/>
                <a:ea typeface="+mn-ea"/>
                <a:cs typeface="+mn-cs"/>
              </a:rPr>
              <a:t> in Bennington, Vermont exists to remember the Battle of Bennington.</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What’s a memorial?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something to help people remember something – a day (Memorial Day), a monument (the Jefferson Memorial)</a:t>
            </a:r>
          </a:p>
          <a:p>
            <a:r>
              <a:rPr lang="en-US" sz="1200" i="1" kern="1200" dirty="0" smtClean="0">
                <a:solidFill>
                  <a:schemeClr val="tx1"/>
                </a:solidFill>
                <a:effectLst/>
                <a:latin typeface="+mn-lt"/>
                <a:ea typeface="+mn-ea"/>
                <a:cs typeface="+mn-cs"/>
              </a:rPr>
              <a:t>What’s a commemoration?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 ceremony or celebration to help people remember (the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of July, Battle Day, the Bennington Battle Day parade.</a:t>
            </a:r>
            <a:r>
              <a:rPr lang="en-US" sz="1200" kern="1200" baseline="0" dirty="0" smtClean="0">
                <a:solidFill>
                  <a:schemeClr val="tx1"/>
                </a:solidFill>
                <a:effectLst/>
                <a:latin typeface="+mn-lt"/>
                <a:ea typeface="+mn-ea"/>
                <a:cs typeface="+mn-cs"/>
              </a:rPr>
              <a:t> Bennington Battle Day is an official Vermont State holiday, observed on August 16 each year.)</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do monuments, memorials, and commemorations have in common?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They help shape and preserve our memories of the past</a:t>
            </a: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1</a:t>
            </a:fld>
            <a:endParaRPr lang="en-US"/>
          </a:p>
        </p:txBody>
      </p:sp>
    </p:spTree>
    <p:extLst>
      <p:ext uri="{BB962C8B-B14F-4D97-AF65-F5344CB8AC3E}">
        <p14:creationId xmlns:p14="http://schemas.microsoft.com/office/powerpoint/2010/main" val="2554275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How many stairs does it have?</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-- 417 – it’s open to the public twice a year for climbing</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Have you ever visited?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Have you ever seen anything like it?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13</a:t>
            </a:fld>
            <a:endParaRPr lang="en-US"/>
          </a:p>
        </p:txBody>
      </p:sp>
    </p:spTree>
    <p:extLst>
      <p:ext uri="{BB962C8B-B14F-4D97-AF65-F5344CB8AC3E}">
        <p14:creationId xmlns:p14="http://schemas.microsoft.com/office/powerpoint/2010/main" val="1469985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Built in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1836</a:t>
            </a:r>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14</a:t>
            </a:fld>
            <a:endParaRPr lang="en-US"/>
          </a:p>
        </p:txBody>
      </p:sp>
    </p:spTree>
    <p:extLst>
      <p:ext uri="{BB962C8B-B14F-4D97-AF65-F5344CB8AC3E}">
        <p14:creationId xmlns:p14="http://schemas.microsoft.com/office/powerpoint/2010/main" val="3367888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221 feet tall, dedicated in 1843</a:t>
            </a:r>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15</a:t>
            </a:fld>
            <a:endParaRPr lang="en-US"/>
          </a:p>
        </p:txBody>
      </p:sp>
    </p:spTree>
    <p:extLst>
      <p:ext uri="{BB962C8B-B14F-4D97-AF65-F5344CB8AC3E}">
        <p14:creationId xmlns:p14="http://schemas.microsoft.com/office/powerpoint/2010/main" val="2999908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155 feet tall, finished in 1883</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Where is Saratoga and when did the Battle of Saratoga take place?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16</a:t>
            </a:fld>
            <a:endParaRPr lang="en-US"/>
          </a:p>
        </p:txBody>
      </p:sp>
    </p:spTree>
    <p:extLst>
      <p:ext uri="{BB962C8B-B14F-4D97-AF65-F5344CB8AC3E}">
        <p14:creationId xmlns:p14="http://schemas.microsoft.com/office/powerpoint/2010/main" val="3490858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Finished in 1886 – 555 feet tall.</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do we call structures like this?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obelisks</a:t>
            </a:r>
          </a:p>
          <a:p>
            <a:r>
              <a:rPr lang="en-US" sz="1200" i="1" kern="1200" dirty="0" smtClean="0">
                <a:solidFill>
                  <a:schemeClr val="tx1"/>
                </a:solidFill>
                <a:effectLst/>
                <a:latin typeface="+mn-lt"/>
                <a:ea typeface="+mn-ea"/>
                <a:cs typeface="+mn-cs"/>
              </a:rPr>
              <a:t>Who designed and built the first obelisks?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17</a:t>
            </a:fld>
            <a:endParaRPr lang="en-US"/>
          </a:p>
        </p:txBody>
      </p:sp>
    </p:spTree>
    <p:extLst>
      <p:ext uri="{BB962C8B-B14F-4D97-AF65-F5344CB8AC3E}">
        <p14:creationId xmlns:p14="http://schemas.microsoft.com/office/powerpoint/2010/main" val="3213311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Heliopolis obelisk </a:t>
            </a:r>
          </a:p>
          <a:p>
            <a:r>
              <a:rPr lang="en-US" sz="1200" i="1" kern="1200" dirty="0" smtClean="0">
                <a:solidFill>
                  <a:schemeClr val="tx1"/>
                </a:solidFill>
                <a:effectLst/>
                <a:latin typeface="+mn-lt"/>
                <a:ea typeface="+mn-ea"/>
                <a:cs typeface="+mn-cs"/>
              </a:rPr>
              <a:t>Built by the ancient Egyptians.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This one was built (out of a single piece of granite) around 2750 BC</a:t>
            </a:r>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18</a:t>
            </a:fld>
            <a:endParaRPr lang="en-US"/>
          </a:p>
        </p:txBody>
      </p:sp>
    </p:spTree>
    <p:extLst>
      <p:ext uri="{BB962C8B-B14F-4D97-AF65-F5344CB8AC3E}">
        <p14:creationId xmlns:p14="http://schemas.microsoft.com/office/powerpoint/2010/main" val="3330432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Temple at </a:t>
            </a:r>
            <a:r>
              <a:rPr lang="en-US" sz="1200" kern="1200" dirty="0" err="1" smtClean="0">
                <a:solidFill>
                  <a:schemeClr val="tx1"/>
                </a:solidFill>
                <a:effectLst/>
                <a:latin typeface="+mn-lt"/>
                <a:ea typeface="+mn-ea"/>
                <a:cs typeface="+mn-cs"/>
              </a:rPr>
              <a:t>Karnak</a:t>
            </a:r>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Those obelisks were dedicated to Ra, the god of the sun</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Why do you think Americans erected so many obelisks in the 19</a:t>
            </a:r>
            <a:r>
              <a:rPr lang="en-US" sz="1200" i="1" kern="1200" baseline="30000" dirty="0" smtClean="0">
                <a:solidFill>
                  <a:schemeClr val="tx1"/>
                </a:solidFill>
                <a:effectLst/>
                <a:latin typeface="+mn-lt"/>
                <a:ea typeface="+mn-ea"/>
                <a:cs typeface="+mn-cs"/>
              </a:rPr>
              <a:t>th</a:t>
            </a:r>
            <a:r>
              <a:rPr lang="en-US" sz="1200" i="1" kern="1200" dirty="0" smtClean="0">
                <a:solidFill>
                  <a:schemeClr val="tx1"/>
                </a:solidFill>
                <a:effectLst/>
                <a:latin typeface="+mn-lt"/>
                <a:ea typeface="+mn-ea"/>
                <a:cs typeface="+mn-cs"/>
              </a:rPr>
              <a:t> century?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they thought of them in connection with one of the world’s great early civilizations – and because America wanted to be one too</a:t>
            </a:r>
          </a:p>
          <a:p>
            <a:r>
              <a:rPr lang="en-US" sz="1200" i="1" kern="1200" dirty="0" smtClean="0">
                <a:solidFill>
                  <a:schemeClr val="tx1"/>
                </a:solidFill>
                <a:effectLst/>
                <a:latin typeface="+mn-lt"/>
                <a:ea typeface="+mn-ea"/>
                <a:cs typeface="+mn-cs"/>
              </a:rPr>
              <a:t>How much did the Monument cost?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$112,00 (in 1889 dollars), or about $2.5 million today</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Who paid for it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 Federal government, the states of VT, NH, and Mass, and private individuals, including Vermont schoolchildren – like you</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Who designed it?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19</a:t>
            </a:fld>
            <a:endParaRPr lang="en-US"/>
          </a:p>
        </p:txBody>
      </p:sp>
    </p:spTree>
    <p:extLst>
      <p:ext uri="{BB962C8B-B14F-4D97-AF65-F5344CB8AC3E}">
        <p14:creationId xmlns:p14="http://schemas.microsoft.com/office/powerpoint/2010/main" val="3621666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J. Philip </a:t>
            </a:r>
            <a:r>
              <a:rPr lang="en-US" sz="1200" kern="1200" dirty="0" err="1" smtClean="0">
                <a:solidFill>
                  <a:schemeClr val="tx1"/>
                </a:solidFill>
                <a:effectLst/>
                <a:latin typeface="+mn-lt"/>
                <a:ea typeface="+mn-ea"/>
                <a:cs typeface="+mn-cs"/>
              </a:rPr>
              <a:t>Rinn</a:t>
            </a:r>
            <a:r>
              <a:rPr lang="en-US" sz="1200" kern="1200" dirty="0" smtClean="0">
                <a:solidFill>
                  <a:schemeClr val="tx1"/>
                </a:solidFill>
                <a:effectLst/>
                <a:latin typeface="+mn-lt"/>
                <a:ea typeface="+mn-ea"/>
                <a:cs typeface="+mn-cs"/>
              </a:rPr>
              <a:t> of Cincinnati. </a:t>
            </a:r>
          </a:p>
          <a:p>
            <a:r>
              <a:rPr lang="en-US" sz="1200" i="1" kern="1200" dirty="0" smtClean="0">
                <a:solidFill>
                  <a:schemeClr val="tx1"/>
                </a:solidFill>
                <a:effectLst/>
                <a:latin typeface="+mn-lt"/>
                <a:ea typeface="+mn-ea"/>
                <a:cs typeface="+mn-cs"/>
              </a:rPr>
              <a:t>Who built it?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 company from Lowell, Mass., but many of the workers came from Bennington and surrounding towns – perhaps some of your ancestors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20</a:t>
            </a:fld>
            <a:endParaRPr lang="en-US"/>
          </a:p>
        </p:txBody>
      </p:sp>
    </p:spTree>
    <p:extLst>
      <p:ext uri="{BB962C8B-B14F-4D97-AF65-F5344CB8AC3E}">
        <p14:creationId xmlns:p14="http://schemas.microsoft.com/office/powerpoint/2010/main" val="4076934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Where did the stone come from and how did they get it there?</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from a quarry in Hudson, NY; by a special rail line (or spur) that led right to the building site (visible in photo)</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kind of stone is it?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limestone. And limestone is made of the shells and skeletons of tiny animals that once lived in the sea. Some of them were fossilized.</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21</a:t>
            </a:fld>
            <a:endParaRPr lang="en-US"/>
          </a:p>
        </p:txBody>
      </p:sp>
    </p:spTree>
    <p:extLst>
      <p:ext uri="{BB962C8B-B14F-4D97-AF65-F5344CB8AC3E}">
        <p14:creationId xmlns:p14="http://schemas.microsoft.com/office/powerpoint/2010/main" val="1653239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spot fossils in the stone at the monument.</a:t>
            </a:r>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22</a:t>
            </a:fld>
            <a:endParaRPr lang="en-US"/>
          </a:p>
        </p:txBody>
      </p:sp>
    </p:spTree>
    <p:extLst>
      <p:ext uri="{BB962C8B-B14F-4D97-AF65-F5344CB8AC3E}">
        <p14:creationId xmlns:p14="http://schemas.microsoft.com/office/powerpoint/2010/main" val="3388847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This is a typical summer day at the Bennington Battle Monument.  This photo was taken by a drone.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many people visit the Monument every year?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more than 50,000. More than 30,000 of them ride the elevator up to the observation deck.</a:t>
            </a:r>
          </a:p>
          <a:p>
            <a:r>
              <a:rPr lang="en-US" sz="1200" i="1" kern="1200" dirty="0" smtClean="0">
                <a:solidFill>
                  <a:schemeClr val="tx1"/>
                </a:solidFill>
                <a:effectLst/>
                <a:latin typeface="+mn-lt"/>
                <a:ea typeface="+mn-ea"/>
                <a:cs typeface="+mn-cs"/>
              </a:rPr>
              <a:t>Where do all those people come from?</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 from all over the US, from all over the world</a:t>
            </a:r>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2</a:t>
            </a:fld>
            <a:endParaRPr lang="en-US"/>
          </a:p>
        </p:txBody>
      </p:sp>
    </p:spTree>
    <p:extLst>
      <p:ext uri="{BB962C8B-B14F-4D97-AF65-F5344CB8AC3E}">
        <p14:creationId xmlns:p14="http://schemas.microsoft.com/office/powerpoint/2010/main" val="2003500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How did they build it?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 men “dressed” the blocks of stone, then put the blocks in place using cranes and pulleys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many blocks did they need?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around 6,000</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much does each block weigh?</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 lot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It was dangerous work. Did anyone die building the Monument?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Nope. But someone fell…and was soon back at work</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23</a:t>
            </a:fld>
            <a:endParaRPr lang="en-US"/>
          </a:p>
        </p:txBody>
      </p:sp>
    </p:spTree>
    <p:extLst>
      <p:ext uri="{BB962C8B-B14F-4D97-AF65-F5344CB8AC3E}">
        <p14:creationId xmlns:p14="http://schemas.microsoft.com/office/powerpoint/2010/main" val="3992716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Higher and higher</a:t>
            </a:r>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24</a:t>
            </a:fld>
            <a:endParaRPr lang="en-US"/>
          </a:p>
        </p:txBody>
      </p:sp>
    </p:spTree>
    <p:extLst>
      <p:ext uri="{BB962C8B-B14F-4D97-AF65-F5344CB8AC3E}">
        <p14:creationId xmlns:p14="http://schemas.microsoft.com/office/powerpoint/2010/main" val="671563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The final stone was put in place on November 29, 1889.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It was cold. It was windy!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25</a:t>
            </a:fld>
            <a:endParaRPr lang="en-US"/>
          </a:p>
        </p:txBody>
      </p:sp>
    </p:spTree>
    <p:extLst>
      <p:ext uri="{BB962C8B-B14F-4D97-AF65-F5344CB8AC3E}">
        <p14:creationId xmlns:p14="http://schemas.microsoft.com/office/powerpoint/2010/main" val="4041785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Monument staff climb this outer ladder in order to change the lightbulb at the top (which alerts</a:t>
            </a:r>
            <a:r>
              <a:rPr lang="en-US" sz="1200" i="1" kern="1200" baseline="0" dirty="0" smtClean="0">
                <a:solidFill>
                  <a:schemeClr val="tx1"/>
                </a:solidFill>
                <a:effectLst/>
                <a:latin typeface="+mn-lt"/>
                <a:ea typeface="+mn-ea"/>
                <a:cs typeface="+mn-cs"/>
              </a:rPr>
              <a:t> airplanes to the monument’s existence)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27</a:t>
            </a:fld>
            <a:endParaRPr lang="en-US"/>
          </a:p>
        </p:txBody>
      </p:sp>
    </p:spTree>
    <p:extLst>
      <p:ext uri="{BB962C8B-B14F-4D97-AF65-F5344CB8AC3E}">
        <p14:creationId xmlns:p14="http://schemas.microsoft.com/office/powerpoint/2010/main" val="448760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statue of Seth Warner was added in 1910</a:t>
            </a:r>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28</a:t>
            </a:fld>
            <a:endParaRPr lang="en-US"/>
          </a:p>
        </p:txBody>
      </p:sp>
    </p:spTree>
    <p:extLst>
      <p:ext uri="{BB962C8B-B14F-4D97-AF65-F5344CB8AC3E}">
        <p14:creationId xmlns:p14="http://schemas.microsoft.com/office/powerpoint/2010/main" val="2683070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John Stark was added in 1998</a:t>
            </a:r>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29</a:t>
            </a:fld>
            <a:endParaRPr lang="en-US"/>
          </a:p>
        </p:txBody>
      </p:sp>
    </p:spTree>
    <p:extLst>
      <p:ext uri="{BB962C8B-B14F-4D97-AF65-F5344CB8AC3E}">
        <p14:creationId xmlns:p14="http://schemas.microsoft.com/office/powerpoint/2010/main" val="1171482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a:t>
            </a:r>
            <a:r>
              <a:rPr lang="en-US" sz="1200" kern="1200" baseline="0" dirty="0" smtClean="0">
                <a:solidFill>
                  <a:schemeClr val="tx1"/>
                </a:solidFill>
                <a:effectLst/>
                <a:latin typeface="+mn-lt"/>
                <a:ea typeface="+mn-ea"/>
                <a:cs typeface="+mn-cs"/>
              </a:rPr>
              <a:t> is a statue of Molly Stark</a:t>
            </a:r>
            <a:r>
              <a:rPr lang="en-US" sz="1200" kern="1200" dirty="0" smtClean="0">
                <a:solidFill>
                  <a:schemeClr val="tx1"/>
                </a:solidFill>
                <a:effectLst/>
                <a:latin typeface="+mn-lt"/>
                <a:ea typeface="+mn-ea"/>
                <a:cs typeface="+mn-cs"/>
              </a:rPr>
              <a:t> in Wilmington, Vermont, put</a:t>
            </a:r>
            <a:r>
              <a:rPr lang="en-US" sz="1200" kern="1200" baseline="0" dirty="0" smtClean="0">
                <a:solidFill>
                  <a:schemeClr val="tx1"/>
                </a:solidFill>
                <a:effectLst/>
                <a:latin typeface="+mn-lt"/>
                <a:ea typeface="+mn-ea"/>
                <a:cs typeface="+mn-cs"/>
              </a:rPr>
              <a:t> in place in</a:t>
            </a:r>
            <a:r>
              <a:rPr lang="en-US" sz="1200" kern="1200" dirty="0" smtClean="0">
                <a:solidFill>
                  <a:schemeClr val="tx1"/>
                </a:solidFill>
                <a:effectLst/>
                <a:latin typeface="+mn-lt"/>
                <a:ea typeface="+mn-ea"/>
                <a:cs typeface="+mn-cs"/>
              </a:rPr>
              <a:t> 2004</a:t>
            </a:r>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30</a:t>
            </a:fld>
            <a:endParaRPr lang="en-US"/>
          </a:p>
        </p:txBody>
      </p:sp>
    </p:spTree>
    <p:extLst>
      <p:ext uri="{BB962C8B-B14F-4D97-AF65-F5344CB8AC3E}">
        <p14:creationId xmlns:p14="http://schemas.microsoft.com/office/powerpoint/2010/main" val="1550661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These three gravestones can be found in the cemetery next to the Old First Church in Old Bennington. Have you ever been there?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It’s open to the public. There are many old stones there. What is the meaning of the flag and the marker?</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Captain Elijah Dewey led troops from Bennington into the Battle under Colonels Warner and Herrick. His first wife died and he remarried. The flag is there because he’s a veteran and the marker because he fought in the Revolutionary War.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31</a:t>
            </a:fld>
            <a:endParaRPr lang="en-US"/>
          </a:p>
        </p:txBody>
      </p:sp>
    </p:spTree>
    <p:extLst>
      <p:ext uri="{BB962C8B-B14F-4D97-AF65-F5344CB8AC3E}">
        <p14:creationId xmlns:p14="http://schemas.microsoft.com/office/powerpoint/2010/main" val="3452872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Here’s another monument or memorial in the same cemetery. It was put up in 1896 and it’s rather unusual. It’s where the bones of Americans who died from their</a:t>
            </a:r>
            <a:r>
              <a:rPr lang="en-US" sz="1200" i="1" kern="1200" baseline="0" dirty="0" smtClean="0">
                <a:solidFill>
                  <a:schemeClr val="tx1"/>
                </a:solidFill>
                <a:effectLst/>
                <a:latin typeface="+mn-lt"/>
                <a:ea typeface="+mn-ea"/>
                <a:cs typeface="+mn-cs"/>
              </a:rPr>
              <a:t> wounds </a:t>
            </a:r>
            <a:r>
              <a:rPr lang="en-US" sz="1200" i="1" kern="1200" dirty="0" smtClean="0">
                <a:solidFill>
                  <a:schemeClr val="tx1"/>
                </a:solidFill>
                <a:effectLst/>
                <a:latin typeface="+mn-lt"/>
                <a:ea typeface="+mn-ea"/>
                <a:cs typeface="+mn-cs"/>
              </a:rPr>
              <a:t>after the battle are buried (their homes were in New Hampshire), but not only them, it’s also where Germans who died of their wounds are buried. Their names were chiseled onto the stone marker in 1981, the Americans on the east, the Germans on the west. And on the north:</a:t>
            </a:r>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32</a:t>
            </a:fld>
            <a:endParaRPr lang="en-US"/>
          </a:p>
        </p:txBody>
      </p:sp>
    </p:spTree>
    <p:extLst>
      <p:ext uri="{BB962C8B-B14F-4D97-AF65-F5344CB8AC3E}">
        <p14:creationId xmlns:p14="http://schemas.microsoft.com/office/powerpoint/2010/main" val="4113382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David Redding was a Loyalist who was charged with helping the British in 1778 and who was hanged on the town green. His body was not allowed to be buried. His bones were kept by the town doctor for many years. They ended up in the collection of the Bennington Museum, and were finally buried in 1981 in the chest in which they had been kept for 203 years.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Does this monument have a meaning for you? If so, what is it?</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33</a:t>
            </a:fld>
            <a:endParaRPr lang="en-US"/>
          </a:p>
        </p:txBody>
      </p:sp>
    </p:spTree>
    <p:extLst>
      <p:ext uri="{BB962C8B-B14F-4D97-AF65-F5344CB8AC3E}">
        <p14:creationId xmlns:p14="http://schemas.microsoft.com/office/powerpoint/2010/main" val="2189218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page from the visitors book for August 16, 2014– </a:t>
            </a:r>
            <a:r>
              <a:rPr lang="en-US" sz="1200" i="1" kern="1200" dirty="0" smtClean="0">
                <a:solidFill>
                  <a:schemeClr val="tx1"/>
                </a:solidFill>
                <a:effectLst/>
                <a:latin typeface="+mn-lt"/>
                <a:ea typeface="+mn-ea"/>
                <a:cs typeface="+mn-cs"/>
              </a:rPr>
              <a:t>Why do you think they come to visit the Monument?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it makes them think about American history and about how the United States came to exist</a:t>
            </a:r>
          </a:p>
          <a:p>
            <a:r>
              <a:rPr lang="en-US" sz="1200" kern="1200" dirty="0" smtClean="0">
                <a:solidFill>
                  <a:schemeClr val="tx1"/>
                </a:solidFill>
                <a:effectLst/>
                <a:latin typeface="+mn-lt"/>
                <a:ea typeface="+mn-ea"/>
                <a:cs typeface="+mn-cs"/>
              </a:rPr>
              <a:t>-- it’s an impressive work of architecture (or sculpture, if you prefer)</a:t>
            </a:r>
          </a:p>
          <a:p>
            <a:r>
              <a:rPr lang="en-US" sz="1200" kern="1200" dirty="0" smtClean="0">
                <a:solidFill>
                  <a:schemeClr val="tx1"/>
                </a:solidFill>
                <a:effectLst/>
                <a:latin typeface="+mn-lt"/>
                <a:ea typeface="+mn-ea"/>
                <a:cs typeface="+mn-cs"/>
              </a:rPr>
              <a:t>-- for the view from the “top”</a:t>
            </a: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5</a:t>
            </a:fld>
            <a:endParaRPr lang="en-US"/>
          </a:p>
        </p:txBody>
      </p:sp>
    </p:spTree>
    <p:extLst>
      <p:ext uri="{BB962C8B-B14F-4D97-AF65-F5344CB8AC3E}">
        <p14:creationId xmlns:p14="http://schemas.microsoft.com/office/powerpoint/2010/main" val="3225370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Who was Grandma Moses?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Why did she paint this picture?</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Do you notice anything odd or out of place about it?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34</a:t>
            </a:fld>
            <a:endParaRPr lang="en-US"/>
          </a:p>
        </p:txBody>
      </p:sp>
    </p:spTree>
    <p:extLst>
      <p:ext uri="{BB962C8B-B14F-4D97-AF65-F5344CB8AC3E}">
        <p14:creationId xmlns:p14="http://schemas.microsoft.com/office/powerpoint/2010/main" val="162404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Why do you think Grandma Moses included the Monument?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35</a:t>
            </a:fld>
            <a:endParaRPr lang="en-US"/>
          </a:p>
        </p:txBody>
      </p:sp>
    </p:spTree>
    <p:extLst>
      <p:ext uri="{BB962C8B-B14F-4D97-AF65-F5344CB8AC3E}">
        <p14:creationId xmlns:p14="http://schemas.microsoft.com/office/powerpoint/2010/main" val="1233388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Sometimes people get dressed up and re-enact parts of the Battle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36</a:t>
            </a:fld>
            <a:endParaRPr lang="en-US"/>
          </a:p>
        </p:txBody>
      </p:sp>
    </p:spTree>
    <p:extLst>
      <p:ext uri="{BB962C8B-B14F-4D97-AF65-F5344CB8AC3E}">
        <p14:creationId xmlns:p14="http://schemas.microsoft.com/office/powerpoint/2010/main" val="2591647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The Monument was dedicated in August, 1891 after a parade through Bennington. President Harrison was there. So was a young man from Plymouth, Vermont, named Calvin Coolidge. What happened to him?</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he became President in 1923</a:t>
            </a:r>
          </a:p>
          <a:p>
            <a:r>
              <a:rPr lang="en-US" sz="1200" i="1" kern="1200" dirty="0" smtClean="0">
                <a:solidFill>
                  <a:schemeClr val="tx1"/>
                </a:solidFill>
                <a:effectLst/>
                <a:latin typeface="+mn-lt"/>
                <a:ea typeface="+mn-ea"/>
                <a:cs typeface="+mn-cs"/>
              </a:rPr>
              <a:t>Was that triumphal arch made of real stone?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Nope: painted board. But it was strong enough to support “about 175 young ladies, and children from the public schools, singing patriotic songs”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39</a:t>
            </a:fld>
            <a:endParaRPr lang="en-US"/>
          </a:p>
        </p:txBody>
      </p:sp>
    </p:spTree>
    <p:extLst>
      <p:ext uri="{BB962C8B-B14F-4D97-AF65-F5344CB8AC3E}">
        <p14:creationId xmlns:p14="http://schemas.microsoft.com/office/powerpoint/2010/main" val="18831907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What word did we use to describe ceremonies and celebrations like Battle Day? What are they?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“commemorations”</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Have you or your parents or other relatives ever marched in the parade?</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There were big Battle Day celebrations in Bennington in 1877, 1891, 1927, 1977, and 1991. When is the next big one going to be?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40</a:t>
            </a:fld>
            <a:endParaRPr lang="en-US"/>
          </a:p>
        </p:txBody>
      </p:sp>
    </p:spTree>
    <p:extLst>
      <p:ext uri="{BB962C8B-B14F-4D97-AF65-F5344CB8AC3E}">
        <p14:creationId xmlns:p14="http://schemas.microsoft.com/office/powerpoint/2010/main" val="2135775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How much does it cost now?</a:t>
            </a:r>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7</a:t>
            </a:fld>
            <a:endParaRPr lang="en-US"/>
          </a:p>
        </p:txBody>
      </p:sp>
    </p:spTree>
    <p:extLst>
      <p:ext uri="{BB962C8B-B14F-4D97-AF65-F5344CB8AC3E}">
        <p14:creationId xmlns:p14="http://schemas.microsoft.com/office/powerpoint/2010/main" val="1209124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How did it get to be there? Why was it made?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 last veteran of the Battle of Bennington died around 1850. Living memory had to become some other kind of memory. The people of Bennington founded a Association in 1853 to erect a monument to remember the Battle.</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Why did they choose that spot?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that’s where the Continental storehouse was that the British wanted to raid.</a:t>
            </a:r>
          </a:p>
          <a:p>
            <a:r>
              <a:rPr lang="en-US" sz="1200" i="1" kern="1200" dirty="0" smtClean="0">
                <a:solidFill>
                  <a:schemeClr val="tx1"/>
                </a:solidFill>
                <a:effectLst/>
                <a:latin typeface="+mn-lt"/>
                <a:ea typeface="+mn-ea"/>
                <a:cs typeface="+mn-cs"/>
              </a:rPr>
              <a:t>What happened next?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not much until 1877. </a:t>
            </a:r>
          </a:p>
          <a:p>
            <a:r>
              <a:rPr lang="en-US" sz="1200" i="1" kern="1200" dirty="0" smtClean="0">
                <a:solidFill>
                  <a:schemeClr val="tx1"/>
                </a:solidFill>
                <a:effectLst/>
                <a:latin typeface="+mn-lt"/>
                <a:ea typeface="+mn-ea"/>
                <a:cs typeface="+mn-cs"/>
              </a:rPr>
              <a:t>Why is that date significant?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it was the centennial of the Battle, one year after the centennial of the nation</a:t>
            </a:r>
          </a:p>
          <a:p>
            <a:r>
              <a:rPr lang="en-US" sz="1200" i="1" kern="1200" dirty="0" smtClean="0">
                <a:solidFill>
                  <a:schemeClr val="tx1"/>
                </a:solidFill>
                <a:effectLst/>
                <a:latin typeface="+mn-lt"/>
                <a:ea typeface="+mn-ea"/>
                <a:cs typeface="+mn-cs"/>
              </a:rPr>
              <a:t>Who decided on the design of the Monument and how?</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they formed a committee; they had a competition; they selected a design</a:t>
            </a: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8</a:t>
            </a:fld>
            <a:endParaRPr lang="en-US"/>
          </a:p>
        </p:txBody>
      </p:sp>
    </p:spTree>
    <p:extLst>
      <p:ext uri="{BB962C8B-B14F-4D97-AF65-F5344CB8AC3E}">
        <p14:creationId xmlns:p14="http://schemas.microsoft.com/office/powerpoint/2010/main" val="1289863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Here’s the winner! It’s about fifty feet high. That’s General Stark on top.</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So what happened?</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9</a:t>
            </a:fld>
            <a:endParaRPr lang="en-US"/>
          </a:p>
        </p:txBody>
      </p:sp>
    </p:spTree>
    <p:extLst>
      <p:ext uri="{BB962C8B-B14F-4D97-AF65-F5344CB8AC3E}">
        <p14:creationId xmlns:p14="http://schemas.microsoft.com/office/powerpoint/2010/main" val="616609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err="1" smtClean="0">
                <a:solidFill>
                  <a:schemeClr val="tx1"/>
                </a:solidFill>
                <a:effectLst/>
                <a:latin typeface="+mn-lt"/>
                <a:ea typeface="+mn-ea"/>
                <a:cs typeface="+mn-cs"/>
              </a:rPr>
              <a:t>Hiland</a:t>
            </a:r>
            <a:r>
              <a:rPr lang="en-US" sz="1200" i="1" kern="1200" dirty="0" smtClean="0">
                <a:solidFill>
                  <a:schemeClr val="tx1"/>
                </a:solidFill>
                <a:effectLst/>
                <a:latin typeface="+mn-lt"/>
                <a:ea typeface="+mn-ea"/>
                <a:cs typeface="+mn-cs"/>
              </a:rPr>
              <a:t> Hall happened. Do you know who he was?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former Governor of Vermont, from Bennington; also a historian</a:t>
            </a:r>
          </a:p>
          <a:p>
            <a:r>
              <a:rPr lang="en-US" sz="1200" i="1" kern="1200" dirty="0" smtClean="0">
                <a:solidFill>
                  <a:schemeClr val="tx1"/>
                </a:solidFill>
                <a:effectLst/>
                <a:latin typeface="+mn-lt"/>
                <a:ea typeface="+mn-ea"/>
                <a:cs typeface="+mn-cs"/>
              </a:rPr>
              <a:t>He objected…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Why? – He thought a big battle should have a big monument, something “massive and lofty,” to use his very words.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He persuaded people to reopen the competition. A new design was selected.</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10</a:t>
            </a:fld>
            <a:endParaRPr lang="en-US"/>
          </a:p>
        </p:txBody>
      </p:sp>
    </p:spTree>
    <p:extLst>
      <p:ext uri="{BB962C8B-B14F-4D97-AF65-F5344CB8AC3E}">
        <p14:creationId xmlns:p14="http://schemas.microsoft.com/office/powerpoint/2010/main" val="3780833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What do you think? It’s about 200 feet high. It was… modified.</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11</a:t>
            </a:fld>
            <a:endParaRPr lang="en-US"/>
          </a:p>
        </p:txBody>
      </p:sp>
    </p:spTree>
    <p:extLst>
      <p:ext uri="{BB962C8B-B14F-4D97-AF65-F5344CB8AC3E}">
        <p14:creationId xmlns:p14="http://schemas.microsoft.com/office/powerpoint/2010/main" val="2251795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Getting closer? Is that our Monument? What’s different?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85776D-AF6F-4AEC-8A6E-08F0BD76F3F7}" type="slidenum">
              <a:rPr lang="en-US" smtClean="0"/>
              <a:t>12</a:t>
            </a:fld>
            <a:endParaRPr lang="en-US"/>
          </a:p>
        </p:txBody>
      </p:sp>
    </p:spTree>
    <p:extLst>
      <p:ext uri="{BB962C8B-B14F-4D97-AF65-F5344CB8AC3E}">
        <p14:creationId xmlns:p14="http://schemas.microsoft.com/office/powerpoint/2010/main" val="4214357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2C387F-48AE-3E40-9C34-287E889C1BB6}" type="datetimeFigureOut">
              <a:rPr lang="en-US" smtClean="0"/>
              <a:pPr/>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63755-AAF1-104E-B9F5-DF560CF7086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2C387F-48AE-3E40-9C34-287E889C1BB6}" type="datetimeFigureOut">
              <a:rPr lang="en-US" smtClean="0"/>
              <a:pPr/>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63755-AAF1-104E-B9F5-DF560CF7086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2C387F-48AE-3E40-9C34-287E889C1BB6}" type="datetimeFigureOut">
              <a:rPr lang="en-US" smtClean="0"/>
              <a:pPr/>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63755-AAF1-104E-B9F5-DF560CF7086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2C387F-48AE-3E40-9C34-287E889C1BB6}" type="datetimeFigureOut">
              <a:rPr lang="en-US" smtClean="0"/>
              <a:pPr/>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63755-AAF1-104E-B9F5-DF560CF7086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2C387F-48AE-3E40-9C34-287E889C1BB6}" type="datetimeFigureOut">
              <a:rPr lang="en-US" smtClean="0"/>
              <a:pPr/>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63755-AAF1-104E-B9F5-DF560CF7086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2C387F-48AE-3E40-9C34-287E889C1BB6}" type="datetimeFigureOut">
              <a:rPr lang="en-US" smtClean="0"/>
              <a:pPr/>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63755-AAF1-104E-B9F5-DF560CF7086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2C387F-48AE-3E40-9C34-287E889C1BB6}" type="datetimeFigureOut">
              <a:rPr lang="en-US" smtClean="0"/>
              <a:pPr/>
              <a:t>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663755-AAF1-104E-B9F5-DF560CF7086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2C387F-48AE-3E40-9C34-287E889C1BB6}" type="datetimeFigureOut">
              <a:rPr lang="en-US" smtClean="0"/>
              <a:pPr/>
              <a:t>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663755-AAF1-104E-B9F5-DF560CF7086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2C387F-48AE-3E40-9C34-287E889C1BB6}" type="datetimeFigureOut">
              <a:rPr lang="en-US" smtClean="0"/>
              <a:pPr/>
              <a:t>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663755-AAF1-104E-B9F5-DF560CF7086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2C387F-48AE-3E40-9C34-287E889C1BB6}" type="datetimeFigureOut">
              <a:rPr lang="en-US" smtClean="0"/>
              <a:pPr/>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63755-AAF1-104E-B9F5-DF560CF7086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2C387F-48AE-3E40-9C34-287E889C1BB6}" type="datetimeFigureOut">
              <a:rPr lang="en-US" smtClean="0"/>
              <a:pPr/>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63755-AAF1-104E-B9F5-DF560CF7086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2C387F-48AE-3E40-9C34-287E889C1BB6}" type="datetimeFigureOut">
              <a:rPr lang="en-US" smtClean="0"/>
              <a:pPr/>
              <a:t>1/15/2019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63755-AAF1-104E-B9F5-DF560CF7086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Monuments, Memorials, &amp; Commemorations</a:t>
            </a:r>
            <a:endParaRPr lang="en-US" dirty="0"/>
          </a:p>
        </p:txBody>
      </p:sp>
      <p:pic>
        <p:nvPicPr>
          <p:cNvPr id="4" name="Content Placeholder 3" descr="DJI_0051.tif"/>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57200" y="1638617"/>
            <a:ext cx="8229600" cy="4449128"/>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Hiland</a:t>
            </a:r>
            <a:r>
              <a:rPr lang="en-US" dirty="0" smtClean="0"/>
              <a:t> Hall</a:t>
            </a:r>
            <a:endParaRPr lang="en-US" dirty="0"/>
          </a:p>
        </p:txBody>
      </p:sp>
      <p:pic>
        <p:nvPicPr>
          <p:cNvPr id="4" name="Content Placeholder 3" descr="Hall, Hiland copy.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03850" y="1600200"/>
            <a:ext cx="3489015" cy="4343401"/>
          </a:xfrm>
        </p:spPr>
      </p:pic>
      <p:pic>
        <p:nvPicPr>
          <p:cNvPr id="5" name="Picture 4" descr="Hiland_Hal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6801" y="1417638"/>
            <a:ext cx="3429000" cy="52578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The Tower design</a:t>
            </a:r>
            <a:endParaRPr lang="en-US" dirty="0"/>
          </a:p>
        </p:txBody>
      </p:sp>
      <p:pic>
        <p:nvPicPr>
          <p:cNvPr id="5" name="Content Placeholder 4" descr="mon almost chosen.tif"/>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200400" y="1143000"/>
            <a:ext cx="2590800" cy="50292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Getting closer…</a:t>
            </a:r>
            <a:endParaRPr lang="en-US" dirty="0"/>
          </a:p>
        </p:txBody>
      </p:sp>
      <p:pic>
        <p:nvPicPr>
          <p:cNvPr id="4" name="Content Placeholder 3" descr="IMG_1175.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505200" y="838200"/>
            <a:ext cx="2133600" cy="56388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3200" dirty="0" smtClean="0"/>
              <a:t>Interior view</a:t>
            </a:r>
            <a:endParaRPr lang="en-US" sz="3200" dirty="0"/>
          </a:p>
        </p:txBody>
      </p:sp>
      <p:pic>
        <p:nvPicPr>
          <p:cNvPr id="4" name="Content Placeholder 3" descr="IMG_0230.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38400" y="838200"/>
            <a:ext cx="4469423" cy="57150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dirty="0" smtClean="0"/>
              <a:t>The Concord Memorial, Concord, Mass.</a:t>
            </a:r>
            <a:endParaRPr lang="en-US" sz="3200" dirty="0"/>
          </a:p>
        </p:txBody>
      </p:sp>
      <p:pic>
        <p:nvPicPr>
          <p:cNvPr id="4" name="Content Placeholder 3" descr="Memorial_obelisk_-_Old_North_Bridge.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460972" y="1219200"/>
            <a:ext cx="2222056" cy="4906963"/>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Bunker Hill Monument, Charleston, Mass.</a:t>
            </a:r>
            <a:endParaRPr lang="en-US" sz="3200" dirty="0"/>
          </a:p>
        </p:txBody>
      </p:sp>
      <p:pic>
        <p:nvPicPr>
          <p:cNvPr id="4" name="Content Placeholder 3" descr="Screen Shot 2018-07-11 at 08.50.01.png"/>
          <p:cNvPicPr>
            <a:picLocks noGrp="1" noChangeAspect="1"/>
          </p:cNvPicPr>
          <p:nvPr>
            <p:ph idx="1"/>
          </p:nvPr>
        </p:nvPicPr>
        <p:blipFill>
          <a:blip r:embed="rId3"/>
          <a:stretch>
            <a:fillRect/>
          </a:stretch>
        </p:blipFill>
        <p:spPr>
          <a:xfrm>
            <a:off x="562680" y="1600200"/>
            <a:ext cx="8018640" cy="4525963"/>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Saratoga Battle Monument, Schuylerville, NY</a:t>
            </a:r>
            <a:endParaRPr lang="en-US" sz="3200" dirty="0"/>
          </a:p>
        </p:txBody>
      </p:sp>
      <p:pic>
        <p:nvPicPr>
          <p:cNvPr id="4" name="Content Placeholder 3" descr="Screen Shot 2018-05-17 at 07.26.15.png"/>
          <p:cNvPicPr>
            <a:picLocks noGrp="1" noChangeAspect="1"/>
          </p:cNvPicPr>
          <p:nvPr>
            <p:ph idx="1"/>
          </p:nvPr>
        </p:nvPicPr>
        <p:blipFill>
          <a:blip r:embed="rId3"/>
          <a:stretch>
            <a:fillRect/>
          </a:stretch>
        </p:blipFill>
        <p:spPr>
          <a:xfrm>
            <a:off x="1473649" y="1417638"/>
            <a:ext cx="5965408" cy="4708525"/>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Washington Monument</a:t>
            </a:r>
            <a:endParaRPr lang="en-US" sz="3200" dirty="0"/>
          </a:p>
        </p:txBody>
      </p:sp>
      <p:pic>
        <p:nvPicPr>
          <p:cNvPr id="4" name="Content Placeholder 3" descr="washingtonj monument.png"/>
          <p:cNvPicPr>
            <a:picLocks noGrp="1" noChangeAspect="1"/>
          </p:cNvPicPr>
          <p:nvPr>
            <p:ph idx="1"/>
          </p:nvPr>
        </p:nvPicPr>
        <p:blipFill>
          <a:blip r:embed="rId3"/>
          <a:stretch>
            <a:fillRect/>
          </a:stretch>
        </p:blipFill>
        <p:spPr>
          <a:xfrm>
            <a:off x="876300" y="1417638"/>
            <a:ext cx="7391400" cy="4515643"/>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you think that is?</a:t>
            </a:r>
            <a:endParaRPr lang="en-US" dirty="0"/>
          </a:p>
        </p:txBody>
      </p:sp>
      <p:pic>
        <p:nvPicPr>
          <p:cNvPr id="4" name="Content Placeholder 3" descr="Screen Shot 2018-04-14 at 12.25.24 2.pn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630535" y="1600200"/>
            <a:ext cx="3882930" cy="4525963"/>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Where are we now?</a:t>
            </a:r>
            <a:endParaRPr lang="en-US" sz="3600" dirty="0"/>
          </a:p>
        </p:txBody>
      </p:sp>
      <p:pic>
        <p:nvPicPr>
          <p:cNvPr id="4" name="Content Placeholder 3" descr="Screen Shot 2018-04-14 at 13.01.49.jpg"/>
          <p:cNvPicPr>
            <a:picLocks noGrp="1" noChangeAspect="1"/>
          </p:cNvPicPr>
          <p:nvPr>
            <p:ph idx="1"/>
          </p:nvPr>
        </p:nvPicPr>
        <p:blipFill>
          <a:blip r:embed="rId3"/>
          <a:stretch>
            <a:fillRect/>
          </a:stretch>
        </p:blipFill>
        <p:spPr>
          <a:xfrm>
            <a:off x="1180070" y="1600200"/>
            <a:ext cx="6783859" cy="4525963"/>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Monument Today</a:t>
            </a:r>
            <a:endParaRPr lang="en-US" dirty="0"/>
          </a:p>
        </p:txBody>
      </p:sp>
      <p:pic>
        <p:nvPicPr>
          <p:cNvPr id="4" name="Content Placeholder 3" descr="DJI_0044.tif"/>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16315" y="1600200"/>
            <a:ext cx="7911370" cy="4525963"/>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8745"/>
          </a:xfrm>
        </p:spPr>
        <p:txBody>
          <a:bodyPr>
            <a:normAutofit fontScale="90000"/>
          </a:bodyPr>
          <a:lstStyle/>
          <a:p>
            <a:r>
              <a:rPr lang="en-US" dirty="0" smtClean="0"/>
              <a:t>J. Philip </a:t>
            </a:r>
            <a:r>
              <a:rPr lang="en-US" dirty="0" err="1" smtClean="0"/>
              <a:t>Rinn</a:t>
            </a:r>
            <a:r>
              <a:rPr lang="en-US" dirty="0" smtClean="0"/>
              <a:t>, architect</a:t>
            </a:r>
            <a:endParaRPr lang="en-US" dirty="0"/>
          </a:p>
        </p:txBody>
      </p:sp>
      <p:pic>
        <p:nvPicPr>
          <p:cNvPr id="5" name="Content Placeholder 4" descr="rinn photo.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5400000">
            <a:off x="1379272" y="1653910"/>
            <a:ext cx="6034617" cy="4525963"/>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IMG_0235.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914400" y="685800"/>
            <a:ext cx="7543800" cy="5440363"/>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Fossils (south side)</a:t>
            </a:r>
            <a:endParaRPr lang="en-US" dirty="0"/>
          </a:p>
        </p:txBody>
      </p:sp>
      <p:pic>
        <p:nvPicPr>
          <p:cNvPr id="4" name="Content Placeholder 3" descr="monument fossils copy.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914400" y="1143000"/>
            <a:ext cx="7391400" cy="4983163"/>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IMG_0237.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819401" y="533400"/>
            <a:ext cx="3810000" cy="58674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0236.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667000" y="609600"/>
            <a:ext cx="3783764" cy="58674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dirty="0" smtClean="0"/>
              <a:t>Setting the capstone, 1889</a:t>
            </a:r>
            <a:endParaRPr lang="en-US" sz="3600" dirty="0"/>
          </a:p>
        </p:txBody>
      </p:sp>
      <p:pic>
        <p:nvPicPr>
          <p:cNvPr id="5" name="Content Placeholder 4" descr="IMG_0233.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819400" y="1143000"/>
            <a:ext cx="3581400" cy="51054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early monument.jpg"/>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743200" y="457200"/>
            <a:ext cx="3657600" cy="60198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FS9A5283.tif"/>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105699" y="457200"/>
            <a:ext cx="3218901" cy="57912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 Seth Warner</a:t>
            </a:r>
            <a:endParaRPr lang="en-US" dirty="0"/>
          </a:p>
        </p:txBody>
      </p:sp>
      <p:pic>
        <p:nvPicPr>
          <p:cNvPr id="4" name="Content Placeholder 3" descr="seth warner monument.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12872" y="1417638"/>
            <a:ext cx="6318256" cy="4525963"/>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Autofit/>
          </a:bodyPr>
          <a:lstStyle/>
          <a:p>
            <a:r>
              <a:rPr lang="en-US" sz="2800" dirty="0" smtClean="0"/>
              <a:t>“There they are, the Tories and the redcoats! We beat them today or this night Molly Stark sleeps a widow.”</a:t>
            </a:r>
            <a:br>
              <a:rPr lang="en-US" sz="2800" dirty="0" smtClean="0"/>
            </a:br>
            <a:r>
              <a:rPr lang="en-US" sz="2800" dirty="0" smtClean="0"/>
              <a:t>-- General John Stark</a:t>
            </a:r>
            <a:endParaRPr lang="en-US" sz="2800" dirty="0"/>
          </a:p>
        </p:txBody>
      </p:sp>
      <p:pic>
        <p:nvPicPr>
          <p:cNvPr id="4" name="Content Placeholder 3" descr="stark statue.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54691" y="1828800"/>
            <a:ext cx="6034617" cy="4678363"/>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Autofit/>
          </a:bodyPr>
          <a:lstStyle/>
          <a:p>
            <a:r>
              <a:rPr lang="en-US" sz="3200" dirty="0" smtClean="0"/>
              <a:t>Another shot at sunset… </a:t>
            </a:r>
            <a:r>
              <a:rPr lang="en-US" sz="3200" smtClean="0"/>
              <a:t>so peaceful!</a:t>
            </a:r>
            <a:endParaRPr lang="en-US" sz="3200" dirty="0"/>
          </a:p>
        </p:txBody>
      </p:sp>
      <p:pic>
        <p:nvPicPr>
          <p:cNvPr id="4" name="Content Placeholder 3" descr="DJI_0047.tif"/>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57200" y="1066800"/>
            <a:ext cx="8229600" cy="4416552"/>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Molly Stark</a:t>
            </a:r>
            <a:endParaRPr lang="en-US" dirty="0"/>
          </a:p>
        </p:txBody>
      </p:sp>
      <p:pic>
        <p:nvPicPr>
          <p:cNvPr id="4" name="Content Placeholder 3" descr="molly stark by phil.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590800" y="1066800"/>
            <a:ext cx="3678436" cy="5059363"/>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Capt. Elijah Dewey and his wives Eunice </a:t>
            </a:r>
            <a:br>
              <a:rPr lang="en-US" sz="2800" dirty="0" smtClean="0"/>
            </a:br>
            <a:r>
              <a:rPr lang="en-US" sz="2800" dirty="0" smtClean="0"/>
              <a:t>and Mary, Old First Church Cemetery</a:t>
            </a:r>
            <a:endParaRPr lang="en-US" sz="2800" dirty="0"/>
          </a:p>
        </p:txBody>
      </p:sp>
      <p:pic>
        <p:nvPicPr>
          <p:cNvPr id="4" name="Content Placeholder 3" descr="photo 3-5.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54691" y="1600200"/>
            <a:ext cx="6034617" cy="4525963"/>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smtClean="0"/>
              <a:t>The common grave, Old Bennington Cemetery</a:t>
            </a:r>
            <a:endParaRPr lang="en-US" sz="3200" dirty="0"/>
          </a:p>
        </p:txBody>
      </p:sp>
      <p:pic>
        <p:nvPicPr>
          <p:cNvPr id="6" name="Content Placeholder 5" descr="common grave.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5400000">
            <a:off x="1825051" y="1871090"/>
            <a:ext cx="5516386" cy="413729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Hanged in 1778, buried in 1981</a:t>
            </a:r>
            <a:endParaRPr lang="en-US" sz="3600" dirty="0"/>
          </a:p>
        </p:txBody>
      </p:sp>
      <p:pic>
        <p:nvPicPr>
          <p:cNvPr id="4" name="Content Placeholder 3" descr="redding  name on stone.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54691" y="1600200"/>
            <a:ext cx="6034617" cy="4525963"/>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Grandma Moses, The Battle of Bennington (1953)</a:t>
            </a:r>
            <a:endParaRPr lang="en-US" sz="2800" dirty="0"/>
          </a:p>
        </p:txBody>
      </p:sp>
      <p:pic>
        <p:nvPicPr>
          <p:cNvPr id="4" name="Content Placeholder 3" descr="g moses hi res battle of benn copy.tif"/>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33400" y="1143000"/>
            <a:ext cx="7924800" cy="4952999"/>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8-04-21 at 17.02.06.png"/>
          <p:cNvPicPr>
            <a:picLocks noGrp="1" noChangeAspect="1"/>
          </p:cNvPicPr>
          <p:nvPr>
            <p:ph idx="1"/>
          </p:nvPr>
        </p:nvPicPr>
        <p:blipFill>
          <a:blip r:embed="rId3"/>
          <a:stretch>
            <a:fillRect/>
          </a:stretch>
        </p:blipFill>
        <p:spPr>
          <a:xfrm>
            <a:off x="2438400" y="762000"/>
            <a:ext cx="4267200" cy="5364163"/>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Re-enactors </a:t>
            </a:r>
            <a:endParaRPr lang="en-US" dirty="0"/>
          </a:p>
        </p:txBody>
      </p:sp>
      <p:pic>
        <p:nvPicPr>
          <p:cNvPr id="4" name="Content Placeholder 3" descr="battle reenactment more redcoats copy.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334000" y="1417638"/>
            <a:ext cx="3352800" cy="3687762"/>
          </a:xfrm>
        </p:spPr>
      </p:pic>
      <p:pic>
        <p:nvPicPr>
          <p:cNvPr id="6" name="Picture 5" descr="battle reenactment tories? copy.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1417638"/>
            <a:ext cx="4419600" cy="456692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 grenadiers (</a:t>
            </a:r>
            <a:r>
              <a:rPr lang="en-US" dirty="0" err="1" smtClean="0"/>
              <a:t>reenactors</a:t>
            </a:r>
            <a:r>
              <a:rPr lang="en-US" dirty="0" smtClean="0"/>
              <a:t>)</a:t>
            </a:r>
            <a:endParaRPr lang="en-US" dirty="0"/>
          </a:p>
        </p:txBody>
      </p:sp>
      <p:pic>
        <p:nvPicPr>
          <p:cNvPr id="4" name="Content Placeholder 3" descr="IMG_0224.jpg"/>
          <p:cNvPicPr>
            <a:picLocks noGrp="1" noChangeAspect="1"/>
          </p:cNvPicPr>
          <p:nvPr>
            <p:ph idx="1"/>
          </p:nvPr>
        </p:nvPicPr>
        <p:blipFill>
          <a:blip r:embed="rId2"/>
          <a:stretch>
            <a:fillRect/>
          </a:stretch>
        </p:blipFill>
        <p:spPr>
          <a:xfrm>
            <a:off x="1554691" y="1600200"/>
            <a:ext cx="6034617" cy="4525963"/>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Reenactment 2017</a:t>
            </a:r>
            <a:endParaRPr lang="en-US" dirty="0"/>
          </a:p>
        </p:txBody>
      </p:sp>
      <p:pic>
        <p:nvPicPr>
          <p:cNvPr id="4" name="Content Placeholder 3" descr="IMG_2704.jpg"/>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04800" y="1417638"/>
            <a:ext cx="8571911" cy="4417265"/>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Battle Day, 1891</a:t>
            </a:r>
            <a:endParaRPr lang="en-US" dirty="0"/>
          </a:p>
        </p:txBody>
      </p:sp>
      <p:pic>
        <p:nvPicPr>
          <p:cNvPr id="4" name="Content Placeholder 3" descr="centennial arch.jpg"/>
          <p:cNvPicPr>
            <a:picLocks noGrp="1" noChangeAspect="1"/>
          </p:cNvPicPr>
          <p:nvPr>
            <p:ph idx="1"/>
          </p:nvPr>
        </p:nvPicPr>
        <p:blipFill>
          <a:blip r:embed="rId3"/>
          <a:stretch>
            <a:fillRect/>
          </a:stretch>
        </p:blipFill>
        <p:spPr>
          <a:xfrm>
            <a:off x="762000" y="1608931"/>
            <a:ext cx="7620000" cy="45085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Spring and fall…</a:t>
            </a:r>
            <a:endParaRPr lang="en-US" sz="3200" dirty="0"/>
          </a:p>
        </p:txBody>
      </p:sp>
      <p:pic>
        <p:nvPicPr>
          <p:cNvPr id="6" name="Content Placeholder 5" descr="monument view south spring copy.jpg"/>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66800" y="1417638"/>
            <a:ext cx="3394472" cy="4860925"/>
          </a:xfrm>
        </p:spPr>
      </p:pic>
      <p:pic>
        <p:nvPicPr>
          <p:cNvPr id="7" name="Picture 6" descr="monument view south fal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6800" y="1417638"/>
            <a:ext cx="3429000" cy="486092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Battle Day, 2017</a:t>
            </a:r>
            <a:endParaRPr lang="en-US" dirty="0"/>
          </a:p>
        </p:txBody>
      </p:sp>
      <p:pic>
        <p:nvPicPr>
          <p:cNvPr id="4" name="Content Placeholder 3" descr="flags battle day.pn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57200" y="1676400"/>
            <a:ext cx="8229600" cy="4145808"/>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ready for 2027!</a:t>
            </a:r>
            <a:endParaRPr lang="en-US" dirty="0"/>
          </a:p>
        </p:txBody>
      </p:sp>
      <p:sp>
        <p:nvSpPr>
          <p:cNvPr id="3" name="Content Placeholder 2"/>
          <p:cNvSpPr>
            <a:spLocks noGrp="1"/>
          </p:cNvSpPr>
          <p:nvPr>
            <p:ph idx="1"/>
          </p:nvPr>
        </p:nvSpPr>
        <p:spPr/>
        <p:txBody>
          <a:bodyPr/>
          <a:lstStyle/>
          <a:p>
            <a:r>
              <a:rPr lang="en-US" dirty="0" smtClean="0"/>
              <a:t>How would you imagine celebrating Battle Day in 2027?</a:t>
            </a:r>
          </a:p>
          <a:p>
            <a:r>
              <a:rPr lang="en-US" dirty="0" smtClean="0"/>
              <a:t>If you had to design a new monument to commemorate the Battle of Bennington, what would it look like?</a:t>
            </a:r>
          </a:p>
          <a:p>
            <a:pPr>
              <a:buNone/>
            </a:pPr>
            <a:endParaRPr lang="en-US" dirty="0" smtClean="0"/>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Visitors on Battle Day, 2014</a:t>
            </a:r>
            <a:endParaRPr lang="en-US" sz="3600" dirty="0"/>
          </a:p>
        </p:txBody>
      </p:sp>
      <p:pic>
        <p:nvPicPr>
          <p:cNvPr id="4" name="Content Placeholder 3" descr="IMG_2856-2.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5800" y="1219200"/>
            <a:ext cx="7467599" cy="4906963"/>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200" dirty="0" smtClean="0"/>
              <a:t>Visitors in August 1915</a:t>
            </a:r>
            <a:endParaRPr lang="en-US" sz="3200" dirty="0"/>
          </a:p>
        </p:txBody>
      </p:sp>
      <p:pic>
        <p:nvPicPr>
          <p:cNvPr id="4" name="Content Placeholder 3" descr="IMG_2859-2.JPG"/>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85800" y="1219200"/>
            <a:ext cx="7772399" cy="5973763"/>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2858.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5400000">
            <a:off x="1554691" y="1211527"/>
            <a:ext cx="6034617" cy="4525963"/>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Looking up Monument Avenue – 1900?</a:t>
            </a:r>
            <a:endParaRPr lang="en-US" sz="3200" dirty="0"/>
          </a:p>
        </p:txBody>
      </p:sp>
      <p:pic>
        <p:nvPicPr>
          <p:cNvPr id="6" name="Content Placeholder 5" descr="monument ave.jpg"/>
          <p:cNvPicPr>
            <a:picLocks noGrp="1" noChangeAspect="1"/>
          </p:cNvPicPr>
          <p:nvPr>
            <p:ph idx="1"/>
          </p:nvPr>
        </p:nvPicPr>
        <p:blipFill>
          <a:blip r:embed="rId3"/>
          <a:stretch>
            <a:fillRect/>
          </a:stretch>
        </p:blipFill>
        <p:spPr>
          <a:xfrm>
            <a:off x="457200" y="1699886"/>
            <a:ext cx="8229600" cy="4326591"/>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The Winner!</a:t>
            </a:r>
            <a:endParaRPr lang="en-US" dirty="0"/>
          </a:p>
        </p:txBody>
      </p:sp>
      <p:pic>
        <p:nvPicPr>
          <p:cNvPr id="4" name="Content Placeholder 3" descr="mon Weir.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590801" y="1371600"/>
            <a:ext cx="3886200" cy="4754563"/>
          </a:xfr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751</TotalTime>
  <Words>1685</Words>
  <Application>Microsoft Office PowerPoint</Application>
  <PresentationFormat>On-screen Show (4:3)</PresentationFormat>
  <Paragraphs>174</Paragraphs>
  <Slides>41</Slides>
  <Notes>34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Calibri</vt:lpstr>
      <vt:lpstr>Office Theme</vt:lpstr>
      <vt:lpstr>Monuments, Memorials, &amp; Commemorations</vt:lpstr>
      <vt:lpstr>The Monument Today</vt:lpstr>
      <vt:lpstr>Another shot at sunset… so peaceful!</vt:lpstr>
      <vt:lpstr>Spring and fall…</vt:lpstr>
      <vt:lpstr>Visitors on Battle Day, 2014</vt:lpstr>
      <vt:lpstr>Visitors in August 1915</vt:lpstr>
      <vt:lpstr>PowerPoint Presentation</vt:lpstr>
      <vt:lpstr>Looking up Monument Avenue – 1900?</vt:lpstr>
      <vt:lpstr>The Winner!</vt:lpstr>
      <vt:lpstr>Hiland Hall</vt:lpstr>
      <vt:lpstr>The Tower design</vt:lpstr>
      <vt:lpstr>Getting closer…</vt:lpstr>
      <vt:lpstr>Interior view</vt:lpstr>
      <vt:lpstr>The Concord Memorial, Concord, Mass.</vt:lpstr>
      <vt:lpstr>Bunker Hill Monument, Charleston, Mass.</vt:lpstr>
      <vt:lpstr>Saratoga Battle Monument, Schuylerville, NY</vt:lpstr>
      <vt:lpstr>The Washington Monument</vt:lpstr>
      <vt:lpstr>Where do you think that is?</vt:lpstr>
      <vt:lpstr>Where are we now?</vt:lpstr>
      <vt:lpstr>J. Philip Rinn, architect</vt:lpstr>
      <vt:lpstr>PowerPoint Presentation</vt:lpstr>
      <vt:lpstr>Fossils (south side)</vt:lpstr>
      <vt:lpstr>PowerPoint Presentation</vt:lpstr>
      <vt:lpstr>PowerPoint Presentation</vt:lpstr>
      <vt:lpstr>Setting the capstone, 1889</vt:lpstr>
      <vt:lpstr>PowerPoint Presentation</vt:lpstr>
      <vt:lpstr>PowerPoint Presentation</vt:lpstr>
      <vt:lpstr>Col. Seth Warner</vt:lpstr>
      <vt:lpstr>“There they are, the Tories and the redcoats! We beat them today or this night Molly Stark sleeps a widow.” -- General John Stark</vt:lpstr>
      <vt:lpstr>Molly Stark</vt:lpstr>
      <vt:lpstr>Capt. Elijah Dewey and his wives Eunice  and Mary, Old First Church Cemetery</vt:lpstr>
      <vt:lpstr>The common grave, Old Bennington Cemetery</vt:lpstr>
      <vt:lpstr>Hanged in 1778, buried in 1981</vt:lpstr>
      <vt:lpstr>Grandma Moses, The Battle of Bennington (1953)</vt:lpstr>
      <vt:lpstr>PowerPoint Presentation</vt:lpstr>
      <vt:lpstr>Re-enactors </vt:lpstr>
      <vt:lpstr>German grenadiers (reenactors)</vt:lpstr>
      <vt:lpstr>Reenactment 2017</vt:lpstr>
      <vt:lpstr>Battle Day, 1891</vt:lpstr>
      <vt:lpstr>Battle Day, 2017</vt:lpstr>
      <vt:lpstr>Get ready for 2027!</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Monuments, Memorials, &amp; Commemorations</dc:title>
  <dc:creator>H M</dc:creator>
  <cp:lastModifiedBy>Deana Mallory</cp:lastModifiedBy>
  <cp:revision>68</cp:revision>
  <dcterms:created xsi:type="dcterms:W3CDTF">2018-07-11T14:28:13Z</dcterms:created>
  <dcterms:modified xsi:type="dcterms:W3CDTF">2019-01-15T16:02:04Z</dcterms:modified>
</cp:coreProperties>
</file>